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0" r:id="rId2"/>
    <p:sldId id="261" r:id="rId3"/>
  </p:sldIdLst>
  <p:sldSz cx="7559675" cy="9845675"/>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47" d="100"/>
          <a:sy n="47" d="100"/>
        </p:scale>
        <p:origin x="209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611318"/>
            <a:ext cx="6425724" cy="3427754"/>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171259"/>
            <a:ext cx="5669756" cy="2377092"/>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388B3B-DD11-49BB-A81F-68EDF7748E55}"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AAA3B-88B7-491B-BB15-54E2481835B2}" type="slidenum">
              <a:rPr lang="en-US" smtClean="0"/>
              <a:t>‹#›</a:t>
            </a:fld>
            <a:endParaRPr lang="en-US"/>
          </a:p>
        </p:txBody>
      </p:sp>
    </p:spTree>
    <p:extLst>
      <p:ext uri="{BB962C8B-B14F-4D97-AF65-F5344CB8AC3E}">
        <p14:creationId xmlns:p14="http://schemas.microsoft.com/office/powerpoint/2010/main" val="2370017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388B3B-DD11-49BB-A81F-68EDF7748E55}"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AAA3B-88B7-491B-BB15-54E2481835B2}" type="slidenum">
              <a:rPr lang="en-US" smtClean="0"/>
              <a:t>‹#›</a:t>
            </a:fld>
            <a:endParaRPr lang="en-US"/>
          </a:p>
        </p:txBody>
      </p:sp>
    </p:spTree>
    <p:extLst>
      <p:ext uri="{BB962C8B-B14F-4D97-AF65-F5344CB8AC3E}">
        <p14:creationId xmlns:p14="http://schemas.microsoft.com/office/powerpoint/2010/main" val="3172160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24191"/>
            <a:ext cx="1630055" cy="834375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24191"/>
            <a:ext cx="4795669" cy="83437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388B3B-DD11-49BB-A81F-68EDF7748E55}"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AAA3B-88B7-491B-BB15-54E2481835B2}" type="slidenum">
              <a:rPr lang="en-US" smtClean="0"/>
              <a:t>‹#›</a:t>
            </a:fld>
            <a:endParaRPr lang="en-US"/>
          </a:p>
        </p:txBody>
      </p:sp>
    </p:spTree>
    <p:extLst>
      <p:ext uri="{BB962C8B-B14F-4D97-AF65-F5344CB8AC3E}">
        <p14:creationId xmlns:p14="http://schemas.microsoft.com/office/powerpoint/2010/main" val="125946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388B3B-DD11-49BB-A81F-68EDF7748E55}"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AAA3B-88B7-491B-BB15-54E2481835B2}" type="slidenum">
              <a:rPr lang="en-US" smtClean="0"/>
              <a:t>‹#›</a:t>
            </a:fld>
            <a:endParaRPr lang="en-US"/>
          </a:p>
        </p:txBody>
      </p:sp>
    </p:spTree>
    <p:extLst>
      <p:ext uri="{BB962C8B-B14F-4D97-AF65-F5344CB8AC3E}">
        <p14:creationId xmlns:p14="http://schemas.microsoft.com/office/powerpoint/2010/main" val="35468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454584"/>
            <a:ext cx="6520220" cy="4095527"/>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6588856"/>
            <a:ext cx="6520220" cy="2153741"/>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388B3B-DD11-49BB-A81F-68EDF7748E55}"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AAA3B-88B7-491B-BB15-54E2481835B2}" type="slidenum">
              <a:rPr lang="en-US" smtClean="0"/>
              <a:t>‹#›</a:t>
            </a:fld>
            <a:endParaRPr lang="en-US"/>
          </a:p>
        </p:txBody>
      </p:sp>
    </p:spTree>
    <p:extLst>
      <p:ext uri="{BB962C8B-B14F-4D97-AF65-F5344CB8AC3E}">
        <p14:creationId xmlns:p14="http://schemas.microsoft.com/office/powerpoint/2010/main" val="290968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620955"/>
            <a:ext cx="3212862" cy="6246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620955"/>
            <a:ext cx="3212862" cy="6246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388B3B-DD11-49BB-A81F-68EDF7748E55}"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AAA3B-88B7-491B-BB15-54E2481835B2}" type="slidenum">
              <a:rPr lang="en-US" smtClean="0"/>
              <a:t>‹#›</a:t>
            </a:fld>
            <a:endParaRPr lang="en-US"/>
          </a:p>
        </p:txBody>
      </p:sp>
    </p:spTree>
    <p:extLst>
      <p:ext uri="{BB962C8B-B14F-4D97-AF65-F5344CB8AC3E}">
        <p14:creationId xmlns:p14="http://schemas.microsoft.com/office/powerpoint/2010/main" val="301952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24193"/>
            <a:ext cx="6520220" cy="190304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413558"/>
            <a:ext cx="3198096" cy="1182848"/>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596406"/>
            <a:ext cx="3198096" cy="5289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413558"/>
            <a:ext cx="3213847" cy="1182848"/>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596406"/>
            <a:ext cx="3213847" cy="5289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388B3B-DD11-49BB-A81F-68EDF7748E55}"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AAA3B-88B7-491B-BB15-54E2481835B2}" type="slidenum">
              <a:rPr lang="en-US" smtClean="0"/>
              <a:t>‹#›</a:t>
            </a:fld>
            <a:endParaRPr lang="en-US"/>
          </a:p>
        </p:txBody>
      </p:sp>
    </p:spTree>
    <p:extLst>
      <p:ext uri="{BB962C8B-B14F-4D97-AF65-F5344CB8AC3E}">
        <p14:creationId xmlns:p14="http://schemas.microsoft.com/office/powerpoint/2010/main" val="292998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388B3B-DD11-49BB-A81F-68EDF7748E55}"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AAA3B-88B7-491B-BB15-54E2481835B2}" type="slidenum">
              <a:rPr lang="en-US" smtClean="0"/>
              <a:t>‹#›</a:t>
            </a:fld>
            <a:endParaRPr lang="en-US"/>
          </a:p>
        </p:txBody>
      </p:sp>
    </p:spTree>
    <p:extLst>
      <p:ext uri="{BB962C8B-B14F-4D97-AF65-F5344CB8AC3E}">
        <p14:creationId xmlns:p14="http://schemas.microsoft.com/office/powerpoint/2010/main" val="132600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8B3B-DD11-49BB-A81F-68EDF7748E55}"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AAA3B-88B7-491B-BB15-54E2481835B2}" type="slidenum">
              <a:rPr lang="en-US" smtClean="0"/>
              <a:t>‹#›</a:t>
            </a:fld>
            <a:endParaRPr lang="en-US"/>
          </a:p>
        </p:txBody>
      </p:sp>
    </p:spTree>
    <p:extLst>
      <p:ext uri="{BB962C8B-B14F-4D97-AF65-F5344CB8AC3E}">
        <p14:creationId xmlns:p14="http://schemas.microsoft.com/office/powerpoint/2010/main" val="3912125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656378"/>
            <a:ext cx="2438192" cy="2297324"/>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417597"/>
            <a:ext cx="3827085" cy="6996811"/>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2953703"/>
            <a:ext cx="2438192" cy="5472099"/>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AA388B3B-DD11-49BB-A81F-68EDF7748E55}"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AAA3B-88B7-491B-BB15-54E2481835B2}" type="slidenum">
              <a:rPr lang="en-US" smtClean="0"/>
              <a:t>‹#›</a:t>
            </a:fld>
            <a:endParaRPr lang="en-US"/>
          </a:p>
        </p:txBody>
      </p:sp>
    </p:spTree>
    <p:extLst>
      <p:ext uri="{BB962C8B-B14F-4D97-AF65-F5344CB8AC3E}">
        <p14:creationId xmlns:p14="http://schemas.microsoft.com/office/powerpoint/2010/main" val="321206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656378"/>
            <a:ext cx="2438192" cy="2297324"/>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417597"/>
            <a:ext cx="3827085" cy="6996811"/>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2953703"/>
            <a:ext cx="2438192" cy="5472099"/>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AA388B3B-DD11-49BB-A81F-68EDF7748E55}"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AAA3B-88B7-491B-BB15-54E2481835B2}" type="slidenum">
              <a:rPr lang="en-US" smtClean="0"/>
              <a:t>‹#›</a:t>
            </a:fld>
            <a:endParaRPr lang="en-US"/>
          </a:p>
        </p:txBody>
      </p:sp>
    </p:spTree>
    <p:extLst>
      <p:ext uri="{BB962C8B-B14F-4D97-AF65-F5344CB8AC3E}">
        <p14:creationId xmlns:p14="http://schemas.microsoft.com/office/powerpoint/2010/main" val="79473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24193"/>
            <a:ext cx="6520220" cy="190304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620955"/>
            <a:ext cx="6520220" cy="62469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125484"/>
            <a:ext cx="1700927" cy="524191"/>
          </a:xfrm>
          <a:prstGeom prst="rect">
            <a:avLst/>
          </a:prstGeom>
        </p:spPr>
        <p:txBody>
          <a:bodyPr vert="horz" lIns="91440" tIns="45720" rIns="91440" bIns="45720" rtlCol="0" anchor="ctr"/>
          <a:lstStyle>
            <a:lvl1pPr algn="l">
              <a:defRPr sz="992">
                <a:solidFill>
                  <a:schemeClr val="tx1">
                    <a:tint val="75000"/>
                  </a:schemeClr>
                </a:solidFill>
              </a:defRPr>
            </a:lvl1pPr>
          </a:lstStyle>
          <a:p>
            <a:fld id="{AA388B3B-DD11-49BB-A81F-68EDF7748E55}" type="datetimeFigureOut">
              <a:rPr lang="en-US" smtClean="0"/>
              <a:t>1/26/2021</a:t>
            </a:fld>
            <a:endParaRPr lang="en-US"/>
          </a:p>
        </p:txBody>
      </p:sp>
      <p:sp>
        <p:nvSpPr>
          <p:cNvPr id="5" name="Footer Placeholder 4"/>
          <p:cNvSpPr>
            <a:spLocks noGrp="1"/>
          </p:cNvSpPr>
          <p:nvPr>
            <p:ph type="ftr" sz="quarter" idx="3"/>
          </p:nvPr>
        </p:nvSpPr>
        <p:spPr>
          <a:xfrm>
            <a:off x="2504143" y="9125484"/>
            <a:ext cx="2551390" cy="52419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125484"/>
            <a:ext cx="1700927" cy="524191"/>
          </a:xfrm>
          <a:prstGeom prst="rect">
            <a:avLst/>
          </a:prstGeom>
        </p:spPr>
        <p:txBody>
          <a:bodyPr vert="horz" lIns="91440" tIns="45720" rIns="91440" bIns="45720" rtlCol="0" anchor="ctr"/>
          <a:lstStyle>
            <a:lvl1pPr algn="r">
              <a:defRPr sz="992">
                <a:solidFill>
                  <a:schemeClr val="tx1">
                    <a:tint val="75000"/>
                  </a:schemeClr>
                </a:solidFill>
              </a:defRPr>
            </a:lvl1pPr>
          </a:lstStyle>
          <a:p>
            <a:fld id="{F9BAAA3B-88B7-491B-BB15-54E2481835B2}" type="slidenum">
              <a:rPr lang="en-US" smtClean="0"/>
              <a:t>‹#›</a:t>
            </a:fld>
            <a:endParaRPr lang="en-US"/>
          </a:p>
        </p:txBody>
      </p:sp>
    </p:spTree>
    <p:extLst>
      <p:ext uri="{BB962C8B-B14F-4D97-AF65-F5344CB8AC3E}">
        <p14:creationId xmlns:p14="http://schemas.microsoft.com/office/powerpoint/2010/main" val="2284913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outdoor object&#10;&#10;Description automatically generated">
            <a:extLst>
              <a:ext uri="{FF2B5EF4-FFF2-40B4-BE49-F238E27FC236}">
                <a16:creationId xmlns:a16="http://schemas.microsoft.com/office/drawing/2014/main" id="{6D2300A4-B9B8-4B99-BDB3-20B92949D958}"/>
              </a:ext>
            </a:extLst>
          </p:cNvPr>
          <p:cNvPicPr>
            <a:picLocks noChangeAspect="1"/>
          </p:cNvPicPr>
          <p:nvPr/>
        </p:nvPicPr>
        <p:blipFill rotWithShape="1">
          <a:blip r:embed="rId2">
            <a:extLst>
              <a:ext uri="{28A0092B-C50C-407E-A947-70E740481C1C}">
                <a14:useLocalDpi xmlns:a14="http://schemas.microsoft.com/office/drawing/2010/main" val="0"/>
              </a:ext>
            </a:extLst>
          </a:blip>
          <a:srcRect l="11985" r="26388"/>
          <a:stretch/>
        </p:blipFill>
        <p:spPr>
          <a:xfrm rot="21600000">
            <a:off x="0" y="9038"/>
            <a:ext cx="7559674" cy="8372073"/>
          </a:xfrm>
          <a:prstGeom prst="rect">
            <a:avLst/>
          </a:prstGeom>
        </p:spPr>
      </p:pic>
      <p:pic>
        <p:nvPicPr>
          <p:cNvPr id="18" name="Picture 17">
            <a:extLst>
              <a:ext uri="{FF2B5EF4-FFF2-40B4-BE49-F238E27FC236}">
                <a16:creationId xmlns:a16="http://schemas.microsoft.com/office/drawing/2014/main" id="{7309214B-9B60-4A94-88B5-44CB8D2632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b="26004"/>
          <a:stretch>
            <a:fillRect/>
          </a:stretch>
        </p:blipFill>
        <p:spPr>
          <a:xfrm>
            <a:off x="0" y="0"/>
            <a:ext cx="7559675" cy="9845675"/>
          </a:xfrm>
          <a:custGeom>
            <a:avLst/>
            <a:gdLst>
              <a:gd name="connsiteX0" fmla="*/ 0 w 12192000"/>
              <a:gd name="connsiteY0" fmla="*/ 0 h 5074635"/>
              <a:gd name="connsiteX1" fmla="*/ 12192000 w 12192000"/>
              <a:gd name="connsiteY1" fmla="*/ 0 h 5074635"/>
              <a:gd name="connsiteX2" fmla="*/ 12192000 w 12192000"/>
              <a:gd name="connsiteY2" fmla="*/ 5074635 h 5074635"/>
              <a:gd name="connsiteX3" fmla="*/ 0 w 12192000"/>
              <a:gd name="connsiteY3" fmla="*/ 5074635 h 5074635"/>
            </a:gdLst>
            <a:ahLst/>
            <a:cxnLst>
              <a:cxn ang="0">
                <a:pos x="connsiteX0" y="connsiteY0"/>
              </a:cxn>
              <a:cxn ang="0">
                <a:pos x="connsiteX1" y="connsiteY1"/>
              </a:cxn>
              <a:cxn ang="0">
                <a:pos x="connsiteX2" y="connsiteY2"/>
              </a:cxn>
              <a:cxn ang="0">
                <a:pos x="connsiteX3" y="connsiteY3"/>
              </a:cxn>
            </a:cxnLst>
            <a:rect l="l" t="t" r="r" b="b"/>
            <a:pathLst>
              <a:path w="12192000" h="5074635">
                <a:moveTo>
                  <a:pt x="0" y="0"/>
                </a:moveTo>
                <a:lnTo>
                  <a:pt x="12192000" y="0"/>
                </a:lnTo>
                <a:lnTo>
                  <a:pt x="12192000" y="5074635"/>
                </a:lnTo>
                <a:lnTo>
                  <a:pt x="0" y="5074635"/>
                </a:lnTo>
                <a:close/>
              </a:path>
            </a:pathLst>
          </a:custGeom>
        </p:spPr>
      </p:pic>
      <p:sp>
        <p:nvSpPr>
          <p:cNvPr id="6" name="TextBox 5">
            <a:extLst>
              <a:ext uri="{FF2B5EF4-FFF2-40B4-BE49-F238E27FC236}">
                <a16:creationId xmlns:a16="http://schemas.microsoft.com/office/drawing/2014/main" id="{A27C4D4A-6784-441B-BE9D-6C35ED241A8B}"/>
              </a:ext>
            </a:extLst>
          </p:cNvPr>
          <p:cNvSpPr txBox="1"/>
          <p:nvPr/>
        </p:nvSpPr>
        <p:spPr>
          <a:xfrm>
            <a:off x="150125" y="245660"/>
            <a:ext cx="7274257" cy="984885"/>
          </a:xfrm>
          <a:prstGeom prst="rect">
            <a:avLst/>
          </a:prstGeom>
          <a:noFill/>
        </p:spPr>
        <p:txBody>
          <a:bodyPr wrap="square" rtlCol="0">
            <a:spAutoFit/>
          </a:bodyPr>
          <a:lstStyle/>
          <a:p>
            <a:pPr algn="ctr"/>
            <a:r>
              <a:rPr lang="en-US" sz="4000" b="1" dirty="0">
                <a:latin typeface="Bernard MT Condensed" panose="02050806060905020404" pitchFamily="18" charset="0"/>
                <a:ea typeface="+mj-ea"/>
                <a:cs typeface="+mj-cs"/>
              </a:rPr>
              <a:t>JOY MISSION CHURCH Newsletter</a:t>
            </a:r>
          </a:p>
          <a:p>
            <a:endParaRPr lang="en-US" dirty="0"/>
          </a:p>
        </p:txBody>
      </p:sp>
      <p:sp>
        <p:nvSpPr>
          <p:cNvPr id="7" name="TextBox 6">
            <a:extLst>
              <a:ext uri="{FF2B5EF4-FFF2-40B4-BE49-F238E27FC236}">
                <a16:creationId xmlns:a16="http://schemas.microsoft.com/office/drawing/2014/main" id="{6631FBFA-2A36-436E-998F-6A73A1EBF9A5}"/>
              </a:ext>
            </a:extLst>
          </p:cNvPr>
          <p:cNvSpPr txBox="1"/>
          <p:nvPr/>
        </p:nvSpPr>
        <p:spPr>
          <a:xfrm>
            <a:off x="-90551" y="7176887"/>
            <a:ext cx="7650225" cy="2831544"/>
          </a:xfrm>
          <a:prstGeom prst="rect">
            <a:avLst/>
          </a:prstGeom>
          <a:noFill/>
        </p:spPr>
        <p:txBody>
          <a:bodyPr wrap="square" rtlCol="0">
            <a:spAutoFit/>
          </a:bodyPr>
          <a:lstStyle/>
          <a:p>
            <a:pPr marL="17534" indent="0" algn="ctr" defTabSz="685800">
              <a:buNone/>
            </a:pPr>
            <a:r>
              <a:rPr lang="en-US" sz="2000" b="1" i="1" dirty="0">
                <a:latin typeface="Constantia" panose="02030602050306030303" pitchFamily="18" charset="0"/>
              </a:rPr>
              <a:t>We are NOT the mission. Our mission as a member of the body of Christ is to live the Great Commission</a:t>
            </a:r>
            <a:r>
              <a:rPr lang="en-US" sz="2000" b="1" i="1" dirty="0">
                <a:solidFill>
                  <a:schemeClr val="bg1"/>
                </a:solidFill>
                <a:latin typeface="Constantia" panose="02030602050306030303" pitchFamily="18" charset="0"/>
              </a:rPr>
              <a:t>.</a:t>
            </a:r>
          </a:p>
          <a:p>
            <a:pPr marL="17534" indent="0" algn="ctr" defTabSz="685800">
              <a:buNone/>
            </a:pPr>
            <a:r>
              <a:rPr lang="en-US" sz="2000" i="1" dirty="0">
                <a:solidFill>
                  <a:schemeClr val="accent6">
                    <a:lumMod val="50000"/>
                  </a:schemeClr>
                </a:solidFill>
                <a:latin typeface="Constantia" panose="02030602050306030303" pitchFamily="18" charset="0"/>
              </a:rPr>
              <a:t>“And Jesus came and said to them, “All authority in heaven and on earth has been given to me. Go therefore and make disciples of all nations, baptizing them in the name of the Father and of the Son and of the Holy Spirit, teaching them to observe all that I have commanded you. And behold, I am with you always, to the end of age.” (Matthew 28:18-20)</a:t>
            </a:r>
          </a:p>
          <a:p>
            <a:endParaRPr lang="en-US" dirty="0"/>
          </a:p>
        </p:txBody>
      </p:sp>
      <p:sp>
        <p:nvSpPr>
          <p:cNvPr id="8" name="TextBox 7">
            <a:extLst>
              <a:ext uri="{FF2B5EF4-FFF2-40B4-BE49-F238E27FC236}">
                <a16:creationId xmlns:a16="http://schemas.microsoft.com/office/drawing/2014/main" id="{C97D67AC-E479-4C02-808C-6BFC5C1D68C4}"/>
              </a:ext>
            </a:extLst>
          </p:cNvPr>
          <p:cNvSpPr txBox="1"/>
          <p:nvPr/>
        </p:nvSpPr>
        <p:spPr>
          <a:xfrm>
            <a:off x="347305" y="1274918"/>
            <a:ext cx="6774511" cy="1200329"/>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Joy on mission…the hands and feet of God!</a:t>
            </a:r>
          </a:p>
        </p:txBody>
      </p:sp>
      <p:sp>
        <p:nvSpPr>
          <p:cNvPr id="10" name="Star: 5 Points 9">
            <a:extLst>
              <a:ext uri="{FF2B5EF4-FFF2-40B4-BE49-F238E27FC236}">
                <a16:creationId xmlns:a16="http://schemas.microsoft.com/office/drawing/2014/main" id="{C9DA85A9-A56D-4189-8811-23E95245AD6C}"/>
              </a:ext>
            </a:extLst>
          </p:cNvPr>
          <p:cNvSpPr/>
          <p:nvPr/>
        </p:nvSpPr>
        <p:spPr>
          <a:xfrm>
            <a:off x="778245" y="3458817"/>
            <a:ext cx="843821" cy="88259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5 Points 10">
            <a:extLst>
              <a:ext uri="{FF2B5EF4-FFF2-40B4-BE49-F238E27FC236}">
                <a16:creationId xmlns:a16="http://schemas.microsoft.com/office/drawing/2014/main" id="{5D8B6051-0936-4B65-856E-ECFB7C150192}"/>
              </a:ext>
            </a:extLst>
          </p:cNvPr>
          <p:cNvSpPr/>
          <p:nvPr/>
        </p:nvSpPr>
        <p:spPr>
          <a:xfrm>
            <a:off x="4791740" y="5061098"/>
            <a:ext cx="808074" cy="76554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7E6E3CC-F76A-4DAF-B070-F0A919DA3E1A}"/>
              </a:ext>
            </a:extLst>
          </p:cNvPr>
          <p:cNvSpPr txBox="1"/>
          <p:nvPr/>
        </p:nvSpPr>
        <p:spPr>
          <a:xfrm>
            <a:off x="4799155" y="5272645"/>
            <a:ext cx="808073" cy="307777"/>
          </a:xfrm>
          <a:prstGeom prst="rect">
            <a:avLst/>
          </a:prstGeom>
          <a:noFill/>
        </p:spPr>
        <p:txBody>
          <a:bodyPr wrap="square" rtlCol="0">
            <a:spAutoFit/>
          </a:bodyPr>
          <a:lstStyle/>
          <a:p>
            <a:r>
              <a:rPr lang="en-US" sz="1400" dirty="0">
                <a:solidFill>
                  <a:schemeClr val="bg1"/>
                </a:solidFill>
                <a:latin typeface="Arial Black" panose="020B0A04020102020204" pitchFamily="34" charset="0"/>
              </a:rPr>
              <a:t>Congo</a:t>
            </a:r>
          </a:p>
        </p:txBody>
      </p:sp>
      <p:sp>
        <p:nvSpPr>
          <p:cNvPr id="12" name="TextBox 11">
            <a:extLst>
              <a:ext uri="{FF2B5EF4-FFF2-40B4-BE49-F238E27FC236}">
                <a16:creationId xmlns:a16="http://schemas.microsoft.com/office/drawing/2014/main" id="{0BA4DD15-F69B-4F40-B9AE-E0EB7CAA837A}"/>
              </a:ext>
            </a:extLst>
          </p:cNvPr>
          <p:cNvSpPr txBox="1"/>
          <p:nvPr/>
        </p:nvSpPr>
        <p:spPr>
          <a:xfrm>
            <a:off x="746499" y="3742830"/>
            <a:ext cx="907311" cy="461665"/>
          </a:xfrm>
          <a:prstGeom prst="rect">
            <a:avLst/>
          </a:prstGeom>
          <a:noFill/>
        </p:spPr>
        <p:txBody>
          <a:bodyPr wrap="square" rtlCol="0">
            <a:spAutoFit/>
          </a:bodyPr>
          <a:lstStyle/>
          <a:p>
            <a:pPr algn="ctr"/>
            <a:r>
              <a:rPr lang="en-US" sz="1200" dirty="0">
                <a:solidFill>
                  <a:schemeClr val="bg1"/>
                </a:solidFill>
                <a:latin typeface="Arial Black" panose="020B0A04020102020204" pitchFamily="34" charset="0"/>
              </a:rPr>
              <a:t>Pelion, SC</a:t>
            </a:r>
          </a:p>
        </p:txBody>
      </p:sp>
      <p:pic>
        <p:nvPicPr>
          <p:cNvPr id="2" name="Picture 2" descr="Free Bare Feet Cliparts, Download Free Clip Art, Free Clip Art on Clipart  Library">
            <a:extLst>
              <a:ext uri="{FF2B5EF4-FFF2-40B4-BE49-F238E27FC236}">
                <a16:creationId xmlns:a16="http://schemas.microsoft.com/office/drawing/2014/main" id="{B378FBCE-C6D4-483E-8626-14FC48C6E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63268">
            <a:off x="1341438" y="4360863"/>
            <a:ext cx="48768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27DA4D1-39D2-4439-84A9-519C62B91E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72" y="2534974"/>
            <a:ext cx="1585339" cy="1189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69349597-8AE2-486E-8C4D-CEC9C5D8A3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311" y="4084599"/>
            <a:ext cx="1409513" cy="10572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C71108-182A-495F-9E3C-16E2A9471E46}"/>
              </a:ext>
            </a:extLst>
          </p:cNvPr>
          <p:cNvSpPr txBox="1"/>
          <p:nvPr/>
        </p:nvSpPr>
        <p:spPr>
          <a:xfrm>
            <a:off x="127574" y="2678748"/>
            <a:ext cx="2596694" cy="500137"/>
          </a:xfrm>
          <a:prstGeom prst="rect">
            <a:avLst/>
          </a:prstGeom>
          <a:noFill/>
        </p:spPr>
        <p:txBody>
          <a:bodyPr wrap="square" rtlCol="0">
            <a:spAutoFit/>
          </a:bodyPr>
          <a:lstStyle/>
          <a:p>
            <a:pPr algn="ctr"/>
            <a:r>
              <a:rPr lang="en-US" sz="1050" dirty="0">
                <a:solidFill>
                  <a:schemeClr val="bg1"/>
                </a:solidFill>
                <a:latin typeface="Arial Black" panose="020B0A04020102020204" pitchFamily="34" charset="0"/>
              </a:rPr>
              <a:t>Pelion Elementary Clothing Drive </a:t>
            </a:r>
            <a:r>
              <a:rPr lang="en-US" sz="800" i="1" dirty="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Bottoms only clothing drive</a:t>
            </a:r>
            <a:r>
              <a:rPr lang="en-US" sz="800" b="1" i="1" dirty="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 - </a:t>
            </a:r>
            <a:r>
              <a:rPr lang="en-US" sz="800" dirty="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donations of new boys &amp; girls pants &amp; underwear.</a:t>
            </a:r>
            <a:endParaRPr lang="en-US" sz="11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6884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outdoor object&#10;&#10;Description automatically generated">
            <a:extLst>
              <a:ext uri="{FF2B5EF4-FFF2-40B4-BE49-F238E27FC236}">
                <a16:creationId xmlns:a16="http://schemas.microsoft.com/office/drawing/2014/main" id="{4CAF6333-1BCA-4D59-8461-AD6462506106}"/>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6598" r="30999" b="1"/>
          <a:stretch/>
        </p:blipFill>
        <p:spPr>
          <a:xfrm>
            <a:off x="20" y="10"/>
            <a:ext cx="7559655" cy="9845665"/>
          </a:xfrm>
          <a:prstGeom prst="rect">
            <a:avLst/>
          </a:prstGeom>
        </p:spPr>
      </p:pic>
      <p:sp>
        <p:nvSpPr>
          <p:cNvPr id="9" name="Rectangle 3">
            <a:extLst>
              <a:ext uri="{FF2B5EF4-FFF2-40B4-BE49-F238E27FC236}">
                <a16:creationId xmlns:a16="http://schemas.microsoft.com/office/drawing/2014/main" id="{B889F108-3950-4FE3-BCA3-77DD2663EFFC}"/>
              </a:ext>
            </a:extLst>
          </p:cNvPr>
          <p:cNvSpPr>
            <a:spLocks noChangeArrowheads="1"/>
          </p:cNvSpPr>
          <p:nvPr/>
        </p:nvSpPr>
        <p:spPr bwMode="auto">
          <a:xfrm>
            <a:off x="741019" y="6433461"/>
            <a:ext cx="1933941"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Joy Mission Church</a:t>
            </a:r>
            <a:endParaRPr kumimoji="0" lang="en-US" altLang="en-US" sz="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200 Merrimac Court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Lexington, SC 29072</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latin typeface="Times New Roman" panose="02020603050405020304" pitchFamily="18" charset="0"/>
                <a:cs typeface="Times New Roman" panose="02020603050405020304" pitchFamily="18" charset="0"/>
              </a:rPr>
              <a:t>Return Receipt Requested</a:t>
            </a:r>
            <a:r>
              <a:rPr kumimoji="0" lang="en-US" altLang="en-US" sz="400" b="0" i="0" u="none" strike="noStrike" cap="none" normalizeH="0" baseline="0" dirty="0">
                <a:ln>
                  <a:noFill/>
                </a:ln>
                <a:effectLst/>
              </a:rPr>
              <a:t> </a:t>
            </a:r>
            <a:endParaRPr kumimoji="0" lang="en-US" altLang="en-US" sz="1800" b="0" i="0" u="none" strike="noStrike" cap="none" normalizeH="0" baseline="0" dirty="0">
              <a:ln>
                <a:noFill/>
              </a:ln>
              <a:effectLst/>
              <a:latin typeface="Arial" panose="020B0604020202020204" pitchFamily="34" charset="0"/>
            </a:endParaRPr>
          </a:p>
        </p:txBody>
      </p:sp>
      <p:pic>
        <p:nvPicPr>
          <p:cNvPr id="11" name="Picture 10">
            <a:extLst>
              <a:ext uri="{FF2B5EF4-FFF2-40B4-BE49-F238E27FC236}">
                <a16:creationId xmlns:a16="http://schemas.microsoft.com/office/drawing/2014/main" id="{537781F7-1781-41AE-8E40-A0D401E0852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671" y="6518099"/>
            <a:ext cx="450850" cy="480695"/>
          </a:xfrm>
          <a:prstGeom prst="rect">
            <a:avLst/>
          </a:prstGeom>
          <a:noFill/>
          <a:ln>
            <a:noFill/>
          </a:ln>
        </p:spPr>
      </p:pic>
      <p:sp>
        <p:nvSpPr>
          <p:cNvPr id="13" name="TextBox 12">
            <a:extLst>
              <a:ext uri="{FF2B5EF4-FFF2-40B4-BE49-F238E27FC236}">
                <a16:creationId xmlns:a16="http://schemas.microsoft.com/office/drawing/2014/main" id="{16808F1C-D911-4AF2-9CAA-1BBA3E8F6495}"/>
              </a:ext>
            </a:extLst>
          </p:cNvPr>
          <p:cNvSpPr txBox="1"/>
          <p:nvPr/>
        </p:nvSpPr>
        <p:spPr>
          <a:xfrm>
            <a:off x="206355" y="255488"/>
            <a:ext cx="7071539" cy="1077218"/>
          </a:xfrm>
          <a:prstGeom prst="rect">
            <a:avLst/>
          </a:prstGeom>
          <a:noFill/>
        </p:spPr>
        <p:txBody>
          <a:bodyPr wrap="square">
            <a:spAutoFit/>
          </a:bodyPr>
          <a:lstStyle/>
          <a:p>
            <a:pPr algn="ctr"/>
            <a:r>
              <a:rPr lang="en-US" sz="3200" b="1" dirty="0">
                <a:latin typeface="Bernard MT Condensed" panose="02050806060905020404" pitchFamily="18" charset="0"/>
                <a:cs typeface="Times New Roman" panose="02020603050405020304" pitchFamily="18" charset="0"/>
              </a:rPr>
              <a:t>Love God. Love neighbor. </a:t>
            </a:r>
          </a:p>
          <a:p>
            <a:pPr algn="ctr"/>
            <a:r>
              <a:rPr lang="en-US" sz="3200" b="1" dirty="0">
                <a:latin typeface="Bernard MT Condensed" panose="02050806060905020404" pitchFamily="18" charset="0"/>
                <a:cs typeface="Times New Roman" panose="02020603050405020304" pitchFamily="18" charset="0"/>
              </a:rPr>
              <a:t>Serve with Joy in Jesus’ name.</a:t>
            </a:r>
            <a:endParaRPr lang="en-US" sz="3200" dirty="0">
              <a:latin typeface="Bernard MT Condensed" panose="02050806060905020404" pitchFamily="18" charset="0"/>
            </a:endParaRPr>
          </a:p>
        </p:txBody>
      </p:sp>
      <p:sp>
        <p:nvSpPr>
          <p:cNvPr id="15" name="TextBox 14">
            <a:extLst>
              <a:ext uri="{FF2B5EF4-FFF2-40B4-BE49-F238E27FC236}">
                <a16:creationId xmlns:a16="http://schemas.microsoft.com/office/drawing/2014/main" id="{A38AB6D3-0044-4F58-93B7-10BF040B54EA}"/>
              </a:ext>
            </a:extLst>
          </p:cNvPr>
          <p:cNvSpPr txBox="1"/>
          <p:nvPr/>
        </p:nvSpPr>
        <p:spPr>
          <a:xfrm>
            <a:off x="206355" y="1406013"/>
            <a:ext cx="3916906" cy="738664"/>
          </a:xfrm>
          <a:prstGeom prst="rect">
            <a:avLst/>
          </a:prstGeom>
          <a:noFill/>
        </p:spPr>
        <p:txBody>
          <a:bodyPr wrap="square">
            <a:spAutoFit/>
          </a:bodyPr>
          <a:lstStyle/>
          <a:p>
            <a:pPr defTabSz="685800"/>
            <a:r>
              <a:rPr lang="en-US" sz="2400" b="1" dirty="0">
                <a:latin typeface="Book Antiqua" panose="02040602050305030304" pitchFamily="18" charset="0"/>
                <a:cs typeface="Times New Roman" panose="02020603050405020304" pitchFamily="18" charset="0"/>
              </a:rPr>
              <a:t>PASTOR’S CORNER</a:t>
            </a:r>
          </a:p>
          <a:p>
            <a:pPr defTabSz="685800"/>
            <a:r>
              <a:rPr lang="en-US" sz="1800" b="1" dirty="0">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CD2D163C-4370-4AD5-9FF4-4E9F7ECE97AF}"/>
              </a:ext>
            </a:extLst>
          </p:cNvPr>
          <p:cNvSpPr txBox="1"/>
          <p:nvPr/>
        </p:nvSpPr>
        <p:spPr>
          <a:xfrm>
            <a:off x="7470669" y="12192133"/>
            <a:ext cx="3916905" cy="461665"/>
          </a:xfrm>
          <a:prstGeom prst="rect">
            <a:avLst/>
          </a:prstGeom>
          <a:noFill/>
        </p:spPr>
        <p:txBody>
          <a:bodyPr wrap="square" rtlCol="0">
            <a:spAutoFit/>
          </a:bodyPr>
          <a:lstStyle/>
          <a:p>
            <a:pPr algn="ctr"/>
            <a:r>
              <a:rPr lang="en-US" sz="2400" b="1" dirty="0">
                <a:latin typeface="Book Antiqua" panose="02040602050305030304" pitchFamily="18" charset="0"/>
                <a:cs typeface="Times New Roman" panose="02020603050405020304" pitchFamily="18" charset="0"/>
              </a:rPr>
              <a:t>UPCOMING EVENTS</a:t>
            </a:r>
          </a:p>
        </p:txBody>
      </p:sp>
      <p:cxnSp>
        <p:nvCxnSpPr>
          <p:cNvPr id="17" name="Straight Connector 16">
            <a:extLst>
              <a:ext uri="{FF2B5EF4-FFF2-40B4-BE49-F238E27FC236}">
                <a16:creationId xmlns:a16="http://schemas.microsoft.com/office/drawing/2014/main" id="{A0634155-7CCD-4A9C-B4FB-58430459217B}"/>
              </a:ext>
            </a:extLst>
          </p:cNvPr>
          <p:cNvCxnSpPr>
            <a:cxnSpLocks/>
          </p:cNvCxnSpPr>
          <p:nvPr/>
        </p:nvCxnSpPr>
        <p:spPr>
          <a:xfrm>
            <a:off x="3575157" y="1878608"/>
            <a:ext cx="0" cy="33426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F28FE24-CEAB-47E4-A2D0-038242565497}"/>
              </a:ext>
            </a:extLst>
          </p:cNvPr>
          <p:cNvSpPr txBox="1"/>
          <p:nvPr/>
        </p:nvSpPr>
        <p:spPr>
          <a:xfrm>
            <a:off x="4954772" y="9501594"/>
            <a:ext cx="2462504" cy="261610"/>
          </a:xfrm>
          <a:prstGeom prst="rect">
            <a:avLst/>
          </a:prstGeom>
          <a:noFill/>
        </p:spPr>
        <p:txBody>
          <a:bodyPr wrap="square" rtlCol="0">
            <a:spAutoFit/>
          </a:bodyPr>
          <a:lstStyle/>
          <a:p>
            <a:pPr algn="r"/>
            <a:r>
              <a:rPr lang="en-US" sz="1100" dirty="0">
                <a:latin typeface="Times New Roman" panose="02020603050405020304" pitchFamily="18" charset="0"/>
                <a:cs typeface="Times New Roman" panose="02020603050405020304" pitchFamily="18" charset="0"/>
              </a:rPr>
              <a:t>January 2021</a:t>
            </a:r>
          </a:p>
        </p:txBody>
      </p:sp>
      <p:sp>
        <p:nvSpPr>
          <p:cNvPr id="4" name="TextBox 3">
            <a:extLst>
              <a:ext uri="{FF2B5EF4-FFF2-40B4-BE49-F238E27FC236}">
                <a16:creationId xmlns:a16="http://schemas.microsoft.com/office/drawing/2014/main" id="{8B60F448-EA5C-4772-AECA-07AA209D97EC}"/>
              </a:ext>
            </a:extLst>
          </p:cNvPr>
          <p:cNvSpPr txBox="1"/>
          <p:nvPr/>
        </p:nvSpPr>
        <p:spPr>
          <a:xfrm>
            <a:off x="119909" y="1878608"/>
            <a:ext cx="3290358" cy="3539430"/>
          </a:xfrm>
          <a:prstGeom prst="rect">
            <a:avLst/>
          </a:prstGeom>
          <a:noFill/>
        </p:spPr>
        <p:txBody>
          <a:bodyPr wrap="square" rtlCol="0">
            <a:spAutoFit/>
          </a:bodyPr>
          <a:lstStyle/>
          <a:p>
            <a:pPr marL="0" marR="0" algn="ctr"/>
            <a:r>
              <a:rPr lang="en-US" sz="1400" i="1" dirty="0">
                <a:effectLst/>
                <a:latin typeface="Helvetica" panose="020B0604020202020204" pitchFamily="34" charset="0"/>
                <a:ea typeface="Times New Roman" panose="02020603050405020304" pitchFamily="18" charset="0"/>
                <a:cs typeface="Times New Roman" panose="02020603050405020304" pitchFamily="18" charset="0"/>
              </a:rPr>
              <a:t>“You are the light of the world. A city set on a hill cannot be hidden. Nor do people light a lamp and put it under a basket, but on a stand, and it gives light to all in the house. In the same way, let your light shine before others, so that</a:t>
            </a:r>
            <a:r>
              <a:rPr lang="en-US" sz="1400" i="1" baseline="30000" dirty="0">
                <a:effectLst/>
                <a:latin typeface="Helvetica" panose="020B0604020202020204" pitchFamily="34" charset="0"/>
                <a:ea typeface="Times New Roman" panose="02020603050405020304" pitchFamily="18" charset="0"/>
                <a:cs typeface="Times New Roman" panose="02020603050405020304" pitchFamily="18" charset="0"/>
              </a:rPr>
              <a:t> </a:t>
            </a:r>
            <a:r>
              <a:rPr lang="en-US" sz="1400" i="1" dirty="0">
                <a:effectLst/>
                <a:latin typeface="Helvetica" panose="020B0604020202020204" pitchFamily="34" charset="0"/>
                <a:ea typeface="Times New Roman" panose="02020603050405020304" pitchFamily="18" charset="0"/>
                <a:cs typeface="Times New Roman" panose="02020603050405020304" pitchFamily="18" charset="0"/>
              </a:rPr>
              <a:t>they may see your good works and give glory to your Father who is in heaven.” (Matthew 5:14-16)</a:t>
            </a:r>
            <a:endParaRPr lang="en-US" sz="1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dirty="0">
                <a:effectLst/>
                <a:latin typeface="Helvetica" panose="020B0604020202020204" pitchFamily="34" charset="0"/>
                <a:ea typeface="Calibri" panose="020F0502020204030204" pitchFamily="34" charset="0"/>
                <a:cs typeface="Arial" panose="020B0604020202020204" pitchFamily="34" charset="0"/>
              </a:rPr>
              <a:t>We have a choice. We can choose to see this challenging time in history as terrible and miserable, filled only with the darkness of anxiety, unrest, and fear, OR we can see it as our golden opportunity to shine the light of Christ into that darkness.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30305D-95CE-4E62-B7E7-2A35EB17CC90}"/>
              </a:ext>
            </a:extLst>
          </p:cNvPr>
          <p:cNvSpPr txBox="1"/>
          <p:nvPr/>
        </p:nvSpPr>
        <p:spPr>
          <a:xfrm>
            <a:off x="3674736" y="1878608"/>
            <a:ext cx="3486721" cy="3323987"/>
          </a:xfrm>
          <a:prstGeom prst="rect">
            <a:avLst/>
          </a:prstGeom>
          <a:noFill/>
        </p:spPr>
        <p:txBody>
          <a:bodyPr wrap="square" rtlCol="0">
            <a:spAutoFit/>
          </a:bodyPr>
          <a:lstStyle/>
          <a:p>
            <a:pPr marL="0" marR="0" algn="ctr">
              <a:spcBef>
                <a:spcPts val="0"/>
              </a:spcBef>
              <a:spcAft>
                <a:spcPts val="0"/>
              </a:spcAft>
            </a:pPr>
            <a:r>
              <a:rPr lang="en-US" sz="1400" dirty="0">
                <a:effectLst/>
                <a:latin typeface="Helvetica" panose="020B0604020202020204" pitchFamily="34" charset="0"/>
                <a:ea typeface="Calibri" panose="020F0502020204030204" pitchFamily="34" charset="0"/>
                <a:cs typeface="Arial" panose="020B0604020202020204" pitchFamily="34" charset="0"/>
              </a:rPr>
              <a:t>In Christ, we be His lights to the world, bringing peace, calmness, and faith wherever we are. Now is our time to SHINE, and as God’s Word reminds us, </a:t>
            </a:r>
            <a:r>
              <a:rPr lang="en-US" sz="1400" i="1" dirty="0">
                <a:effectLst/>
                <a:latin typeface="Helvetica" panose="020B0604020202020204" pitchFamily="34" charset="0"/>
                <a:ea typeface="Calibri" panose="020F0502020204030204" pitchFamily="34" charset="0"/>
                <a:cs typeface="Arial" panose="020B0604020202020204" pitchFamily="34" charset="0"/>
              </a:rPr>
              <a:t>“The light shines in the darkness, and the darkness has not overcome it.” (John 1:5)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1400" i="1" dirty="0">
                <a:effectLst/>
                <a:latin typeface="Helvetica" panose="020B060402020202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1400" dirty="0">
                <a:effectLst/>
                <a:latin typeface="Helvetica" panose="020B0604020202020204" pitchFamily="34" charset="0"/>
                <a:ea typeface="Calibri" panose="020F0502020204030204" pitchFamily="34" charset="0"/>
                <a:cs typeface="Arial" panose="020B0604020202020204" pitchFamily="34" charset="0"/>
              </a:rPr>
              <a:t>This monthly newsletter will hopefully serve as a reminder that God is still in charge and in control, and that through Joy, He is doing awesome and wonderful things! Let us live in the joy, hope, and light of our Lord.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1400" dirty="0">
                <a:effectLst/>
                <a:latin typeface="Helvetica" panose="020B060402020202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1400" dirty="0">
                <a:effectLst/>
                <a:latin typeface="Helvetica" panose="020B0604020202020204" pitchFamily="34" charset="0"/>
                <a:ea typeface="Calibri" panose="020F0502020204030204" pitchFamily="34" charset="0"/>
                <a:cs typeface="Arial" panose="020B0604020202020204" pitchFamily="34" charset="0"/>
              </a:rPr>
              <a:t>Pastor Paulette</a:t>
            </a:r>
            <a:endParaRPr lang="en-US" dirty="0"/>
          </a:p>
        </p:txBody>
      </p:sp>
    </p:spTree>
    <p:extLst>
      <p:ext uri="{BB962C8B-B14F-4D97-AF65-F5344CB8AC3E}">
        <p14:creationId xmlns:p14="http://schemas.microsoft.com/office/powerpoint/2010/main" val="28568073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165</TotalTime>
  <Words>416</Words>
  <Application>Microsoft Office PowerPoint</Application>
  <PresentationFormat>Custom</PresentationFormat>
  <Paragraphs>24</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Arial Black</vt:lpstr>
      <vt:lpstr>Bernard MT Condensed</vt:lpstr>
      <vt:lpstr>Book Antiqua</vt:lpstr>
      <vt:lpstr>Calibri</vt:lpstr>
      <vt:lpstr>Calibri Light</vt:lpstr>
      <vt:lpstr>Constantia</vt:lpstr>
      <vt:lpstr>Helvetica</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JOY MISSION CHURCH Newsletter</dc:title>
  <dc:creator>Paulette McHugh</dc:creator>
  <cp:lastModifiedBy>Paulette McHugh</cp:lastModifiedBy>
  <cp:revision>60</cp:revision>
  <cp:lastPrinted>2021-01-25T15:35:44Z</cp:lastPrinted>
  <dcterms:created xsi:type="dcterms:W3CDTF">2020-09-16T14:18:57Z</dcterms:created>
  <dcterms:modified xsi:type="dcterms:W3CDTF">2021-01-26T13:50:23Z</dcterms:modified>
</cp:coreProperties>
</file>